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6" r:id="rId3"/>
    <p:sldId id="347" r:id="rId4"/>
    <p:sldId id="341" r:id="rId5"/>
    <p:sldId id="336" r:id="rId6"/>
    <p:sldId id="337" r:id="rId7"/>
    <p:sldId id="338" r:id="rId8"/>
    <p:sldId id="339" r:id="rId9"/>
    <p:sldId id="340" r:id="rId10"/>
    <p:sldId id="342" r:id="rId11"/>
    <p:sldId id="343" r:id="rId12"/>
    <p:sldId id="344" r:id="rId13"/>
    <p:sldId id="345" r:id="rId14"/>
    <p:sldId id="305" r:id="rId15"/>
    <p:sldId id="314" r:id="rId16"/>
    <p:sldId id="333" r:id="rId17"/>
    <p:sldId id="334" r:id="rId18"/>
    <p:sldId id="335" r:id="rId19"/>
    <p:sldId id="259" r:id="rId20"/>
  </p:sldIdLst>
  <p:sldSz cx="9144000" cy="6858000" type="screen4x3"/>
  <p:notesSz cx="6735763" cy="986948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Tmavý štýl 2 - zvýraznenie 3/zvýrazneni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štýl 2 - zvýraznenie 1/zvýrazneni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34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7574A2-D46E-40F6-B8E1-BE696E5D220A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628D275-5A4B-42EE-A484-672C7D740C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DB4715-31F2-4B8A-A724-4EA4722B0422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FA0C2AA-8903-494A-A38E-0E22789C22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5D9F-D859-40C3-908E-A823F082315E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CEABF-D662-4C74-8D9B-D5DC3B1CF93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44353-5CA2-409A-A908-1E1C127E7F06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C1C31-A6D9-4CFC-977A-77FC78607E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EE83E-125B-4D8D-9CCA-A3B84DEE4B75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B143-8B8C-44C9-8AB9-538AB97B8F6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131E-8FCD-4059-B173-B385AA87C718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B0E3-5720-4CDA-8FE1-7253364EE70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4D1DA-41E4-4950-808D-EF870C2FB49C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D199-F617-496A-AFA2-932916F99A3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DE5D6-D02F-413E-A8FE-5776EC67D203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4F12-4AE4-47F0-B361-1964DE88606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532A2-958C-4B1B-B01B-B5B6DBDEED8D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37D1-B2B3-4B30-B98E-2C5F19B60D1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EAAFA-D507-44E0-89DD-B30377907BB6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2F37-4611-4501-B7D1-DC9F8CE65F3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964D-C150-4571-A4C1-F813386843BE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F4F0-123E-4D7E-80A2-4BFDCDB896E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5695-78D4-453A-949A-074C66875DF9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2E6F9-C33E-4BF9-89AA-4C8994C49D5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AEB1-8DE2-4A12-97A4-659490DBA79F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EDFCB-8DCA-4D06-B1CC-361A44C2F4A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166F74-CC3A-4479-9096-B217C2BBAE5C}" type="datetimeFigureOut">
              <a:rPr lang="sk-SK"/>
              <a:pPr>
                <a:defRPr/>
              </a:pPr>
              <a:t>29.10.2013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5D98E4-9244-46E2-A977-9C5CA4B3032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700" y="260350"/>
            <a:ext cx="8640763" cy="7921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4800" b="1" cap="all" dirty="0" smtClean="0"/>
              <a:t>Apoštol PETER</a:t>
            </a:r>
            <a:endParaRPr lang="sk-SK" sz="4800" b="1" cap="all" dirty="0"/>
          </a:p>
        </p:txBody>
      </p:sp>
      <p:sp>
        <p:nvSpPr>
          <p:cNvPr id="3" name="BlokTextu 2"/>
          <p:cNvSpPr txBox="1"/>
          <p:nvPr/>
        </p:nvSpPr>
        <p:spPr>
          <a:xfrm>
            <a:off x="107950" y="5949950"/>
            <a:ext cx="86407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600" b="1" cap="all" dirty="0">
                <a:latin typeface="+mn-lt"/>
              </a:rPr>
              <a:t>SILA V SLABOSTI</a:t>
            </a:r>
            <a:endParaRPr lang="sk-SK" sz="3600" b="1" cap="all" dirty="0">
              <a:latin typeface="+mn-lt"/>
            </a:endParaRPr>
          </a:p>
        </p:txBody>
      </p:sp>
      <p:pic>
        <p:nvPicPr>
          <p:cNvPr id="15363" name="Obrázo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052513"/>
            <a:ext cx="3168650" cy="489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441450"/>
          </a:xfrm>
        </p:spPr>
        <p:txBody>
          <a:bodyPr/>
          <a:lstStyle/>
          <a:p>
            <a:r>
              <a:rPr lang="sk-SK" sz="4000" b="1" smtClean="0"/>
              <a:t>Ježišova predpoveď svojho utrpenia </a:t>
            </a:r>
            <a:br>
              <a:rPr lang="sk-SK" sz="4000" b="1" smtClean="0"/>
            </a:br>
            <a:r>
              <a:rPr lang="sk-SK" sz="4000" b="1" smtClean="0"/>
              <a:t>a Petrova reakcia (Mt 16,21-23)</a:t>
            </a:r>
            <a:endParaRPr lang="sk-SK" b="1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5068888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Od tej chvíle – </a:t>
            </a:r>
            <a:r>
              <a:rPr lang="sk-SK" dirty="0" smtClean="0"/>
              <a:t>je to prelomový bod. Dovtedy Ježiš ohlasoval evanjeliu, teraz upozorňuje, že to nie je všetko. Čaká ho utrpenie.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Starší, zákonníci, farizeji – </a:t>
            </a:r>
            <a:r>
              <a:rPr lang="sk-SK" dirty="0" smtClean="0"/>
              <a:t>je to pomenovanie pre členov židovskej veľrady, ktorá Ježiša odsúdi.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Zaujímavé slovíčko </a:t>
            </a:r>
            <a:r>
              <a:rPr lang="sk-SK" b="1" dirty="0" smtClean="0"/>
              <a:t>„musí“, </a:t>
            </a:r>
            <a:r>
              <a:rPr lang="sk-SK" dirty="0" smtClean="0"/>
              <a:t>ktorým Ježiš poukazuje, že jeho umučenie je Božím plánom, nie náhoda alebo zhoda okolností.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Peter ešte nerozumie poslaniu Mesiáša, stále je príliš ľudský. Božiemu synovi „sa nepatrí“, aby trpel. Bolo by to znesvätením Boha.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obsahu 2"/>
          <p:cNvSpPr>
            <a:spLocks noGrp="1"/>
          </p:cNvSpPr>
          <p:nvPr>
            <p:ph idx="1"/>
          </p:nvPr>
        </p:nvSpPr>
        <p:spPr>
          <a:xfrm>
            <a:off x="250825" y="333375"/>
            <a:ext cx="8569325" cy="6191250"/>
          </a:xfrm>
        </p:spPr>
        <p:txBody>
          <a:bodyPr/>
          <a:lstStyle/>
          <a:p>
            <a:pPr algn="just"/>
            <a:r>
              <a:rPr lang="sk-SK" smtClean="0"/>
              <a:t>Pozor na správny preklad: </a:t>
            </a:r>
            <a:r>
              <a:rPr lang="sk-SK" b="1" smtClean="0"/>
              <a:t>Choď za mňa. </a:t>
            </a:r>
            <a:r>
              <a:rPr lang="sk-SK" smtClean="0"/>
              <a:t>Ježiš neodháňa Petra, ale zdôrazňuje, že miesto jeho učeníka je </a:t>
            </a:r>
            <a:r>
              <a:rPr lang="sk-SK" b="1" smtClean="0"/>
              <a:t>kráčať za </a:t>
            </a:r>
            <a:r>
              <a:rPr lang="sk-SK" smtClean="0"/>
              <a:t>svojím Majstrom a nie diktovať mu, čo má robiť. </a:t>
            </a:r>
          </a:p>
          <a:p>
            <a:pPr algn="just"/>
            <a:r>
              <a:rPr lang="sk-SK" smtClean="0"/>
              <a:t>Ježiš upozorňuje Petra, že svojím postojom sa mu stal vlastne pokušiteľom (ako diabol na púšti), ktorý ho odťahuje od Božej cesty. Peter má budovať nebeské kráľovstvo, nie kráľovstvo diabla s vlastnými ambíciami a túžbami.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sk-SK" b="1" smtClean="0"/>
              <a:t>Cesta kríža (Mt 16,24-28)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825" y="908050"/>
            <a:ext cx="8713788" cy="4392613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Slová, ktoré Ježiš hovorí o kríži nepatria všetkým, ale len tým, ktorí chcú byť jeho učeníkmi, tzn., ktorí chcú </a:t>
            </a:r>
            <a:r>
              <a:rPr lang="sk-SK" b="1" dirty="0" smtClean="0"/>
              <a:t>ísť za </a:t>
            </a:r>
            <a:r>
              <a:rPr lang="sk-SK" dirty="0" smtClean="0"/>
              <a:t>Ježišom.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Zaprieť seba </a:t>
            </a:r>
            <a:r>
              <a:rPr lang="sk-SK" dirty="0" smtClean="0"/>
              <a:t>samého neznamená vzdanie sa len nejakých drobností, ale najmä riskovať stratu </a:t>
            </a:r>
            <a:r>
              <a:rPr lang="sk-SK" dirty="0"/>
              <a:t>„seba samého“, </a:t>
            </a:r>
            <a:r>
              <a:rPr lang="sk-SK" dirty="0" smtClean="0"/>
              <a:t>tzn. odsunúť na bok všetky pozemské ambície a túžby.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To sa týka Ježišových učeníkov všetkých čias.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Skutočné nasledovanie Ježiša je náročné, lebo je to vždy cesta kríža.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r>
              <a:rPr lang="sk-SK" b="1" smtClean="0"/>
              <a:t>Náročný verš Mt 16,28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327650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i="1" dirty="0" smtClean="0"/>
              <a:t>Veru</a:t>
            </a:r>
            <a:r>
              <a:rPr lang="sk-SK" i="1" dirty="0"/>
              <a:t>, hovorím vám: Niektorí z tých, čo tu stoja, neokúsia smrť, kým neuvidia Syna človeka, </a:t>
            </a:r>
            <a:r>
              <a:rPr lang="sk-SK" b="1" i="1" dirty="0"/>
              <a:t>ako prichádza vo svojom kráľovstve</a:t>
            </a:r>
            <a:r>
              <a:rPr lang="sk-SK" i="1" dirty="0"/>
              <a:t>." </a:t>
            </a:r>
            <a:endParaRPr lang="sk-SK" i="1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i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- Netreba verš brať doslova, ale príchod kráľovstva sa v Ježišovi uskutočňuje na kríži.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- Niektorí poukazujú, že tieto slová treba spájať s ohlasovaním Krista jeho učeníkmi. Evanjelium sa bude hlásať po celom svete a niektorí z Ježišových učeníkov budú toho svedkami.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 smtClean="0"/>
              <a:t>Zamyslenie pre môj život</a:t>
            </a:r>
            <a:endParaRPr lang="sk-SK" smtClean="0"/>
          </a:p>
        </p:txBody>
      </p:sp>
      <p:sp>
        <p:nvSpPr>
          <p:cNvPr id="28674" name="Zástupný symbol obsahu 2"/>
          <p:cNvSpPr>
            <a:spLocks noGrp="1"/>
          </p:cNvSpPr>
          <p:nvPr>
            <p:ph idx="1"/>
          </p:nvPr>
        </p:nvSpPr>
        <p:spPr>
          <a:xfrm>
            <a:off x="107950" y="1412875"/>
            <a:ext cx="8928100" cy="5256213"/>
          </a:xfrm>
        </p:spPr>
        <p:txBody>
          <a:bodyPr/>
          <a:lstStyle/>
          <a:p>
            <a:pPr algn="just"/>
            <a:r>
              <a:rPr lang="sk-SK" smtClean="0"/>
              <a:t>Ježiš prináša odlišný typ vlády. Je to spoločenstvo lásky, pravdy, spravodlivosti a pokoja. O aký druh moci a vplyvu sa usilujem ja?</a:t>
            </a:r>
          </a:p>
          <a:p>
            <a:pPr algn="just"/>
            <a:r>
              <a:rPr lang="sk-SK" smtClean="0"/>
              <a:t>Cesta Ježišovho učeníka je </a:t>
            </a:r>
            <a:r>
              <a:rPr lang="sk-SK" b="1" smtClean="0"/>
              <a:t>kráčaním za Ježišom. </a:t>
            </a:r>
            <a:r>
              <a:rPr lang="sk-SK" smtClean="0"/>
              <a:t>Nevytváram si vlastnú cestu, aby to vlastne Ježiš kráčal za mnou podľa mojich kritérií?</a:t>
            </a:r>
          </a:p>
          <a:p>
            <a:pPr algn="just"/>
            <a:r>
              <a:rPr lang="sk-SK" smtClean="0"/>
              <a:t>Ako realizujem „zaprieť sám seba“? Nie je moja predstava o nasledovaní Ježiša len o tom, že si nedoprajem nejakých drobných vecí, ale v podstate moje pohodlie nie je nijako ohrozené?</a:t>
            </a:r>
          </a:p>
          <a:p>
            <a:endParaRPr lang="sk-SK" smtClean="0"/>
          </a:p>
          <a:p>
            <a:endParaRPr lang="sk-SK" b="1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pPr algn="just"/>
            <a:endParaRPr lang="sk-SK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2863" y="14288"/>
            <a:ext cx="5753100" cy="909637"/>
          </a:xfrm>
        </p:spPr>
        <p:txBody>
          <a:bodyPr/>
          <a:lstStyle/>
          <a:p>
            <a:r>
              <a:rPr lang="sk-SK" b="1" smtClean="0"/>
              <a:t>Apoštol Peter v umení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63" y="836613"/>
            <a:ext cx="8928100" cy="59055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000" dirty="0" err="1" smtClean="0"/>
              <a:t>Pietro</a:t>
            </a:r>
            <a:r>
              <a:rPr lang="sk-SK" sz="3000" dirty="0" smtClean="0"/>
              <a:t> </a:t>
            </a:r>
            <a:r>
              <a:rPr lang="sk-SK" sz="3000" dirty="0" err="1"/>
              <a:t>P</a:t>
            </a:r>
            <a:r>
              <a:rPr lang="sk-SK" sz="3000" dirty="0" err="1" smtClean="0"/>
              <a:t>erugino</a:t>
            </a:r>
            <a:r>
              <a:rPr lang="sk-SK" sz="3000" dirty="0" smtClean="0"/>
              <a:t> (1446-1523),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000" dirty="0"/>
              <a:t> </a:t>
            </a:r>
            <a:r>
              <a:rPr lang="sk-SK" sz="3000" dirty="0" smtClean="0"/>
              <a:t>   taliansky maliar. Narodil sa v mestečku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000" dirty="0"/>
              <a:t> </a:t>
            </a:r>
            <a:r>
              <a:rPr lang="sk-SK" sz="3000" dirty="0" smtClean="0"/>
              <a:t>   </a:t>
            </a:r>
            <a:r>
              <a:rPr lang="sk-SK" sz="3000" dirty="0" err="1" smtClean="0"/>
              <a:t>Cittá</a:t>
            </a:r>
            <a:r>
              <a:rPr lang="sk-SK" sz="3000" dirty="0" smtClean="0"/>
              <a:t> </a:t>
            </a:r>
            <a:r>
              <a:rPr lang="sk-SK" sz="3000" dirty="0" err="1" smtClean="0"/>
              <a:t>della</a:t>
            </a:r>
            <a:r>
              <a:rPr lang="sk-SK" sz="3000" dirty="0" smtClean="0"/>
              <a:t> </a:t>
            </a:r>
            <a:r>
              <a:rPr lang="sk-SK" sz="3000" dirty="0" err="1" smtClean="0"/>
              <a:t>Pieve</a:t>
            </a:r>
            <a:r>
              <a:rPr lang="sk-SK" sz="3000" dirty="0" smtClean="0"/>
              <a:t>, </a:t>
            </a:r>
            <a:r>
              <a:rPr lang="sk-SK" sz="3000" dirty="0" err="1" smtClean="0"/>
              <a:t>Umbria</a:t>
            </a:r>
            <a:r>
              <a:rPr lang="sk-SK" sz="3000" dirty="0" smtClean="0"/>
              <a:t>. </a:t>
            </a:r>
            <a:endParaRPr lang="sk-SK" sz="3000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000" dirty="0" smtClean="0"/>
              <a:t>Umenie študoval v Perugii a vo Florencii.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000" dirty="0" smtClean="0"/>
              <a:t>V roku 1480 ho pápež </a:t>
            </a:r>
            <a:r>
              <a:rPr lang="sk-SK" sz="3000" dirty="0" err="1" smtClean="0"/>
              <a:t>Sixtus</a:t>
            </a:r>
            <a:r>
              <a:rPr lang="sk-SK" sz="3000" dirty="0" smtClean="0"/>
              <a:t> IV. zavolal do Ríma, aby sa podieľal na výzdobe Sixtínskej kaplnky. </a:t>
            </a:r>
            <a:br>
              <a:rPr lang="sk-SK" sz="3000" dirty="0" smtClean="0"/>
            </a:br>
            <a:r>
              <a:rPr lang="sk-SK" sz="3000" dirty="0" smtClean="0"/>
              <a:t>Ja autorom fresiek: Mojžiš a </a:t>
            </a:r>
            <a:r>
              <a:rPr lang="sk-SK" sz="3000" dirty="0" err="1" smtClean="0"/>
              <a:t>Sefora</a:t>
            </a:r>
            <a:r>
              <a:rPr lang="sk-SK" sz="3000" dirty="0" smtClean="0"/>
              <a:t>, Ježišov krst a </a:t>
            </a:r>
            <a:r>
              <a:rPr lang="sk-SK" sz="3000" b="1" dirty="0" smtClean="0"/>
              <a:t>Odovzdanie kľúčov Petrovi</a:t>
            </a:r>
            <a:r>
              <a:rPr lang="sk-SK" sz="3000" dirty="0" smtClean="0"/>
              <a:t>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000" dirty="0" smtClean="0"/>
              <a:t>Po skončení práce umelecky pôsobil vo Florencii a v Perugii.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000" dirty="0" smtClean="0"/>
              <a:t>Zomrel na mor v mestečku </a:t>
            </a:r>
            <a:r>
              <a:rPr lang="sk-SK" sz="3000" dirty="0" err="1" smtClean="0"/>
              <a:t>Fontignano</a:t>
            </a:r>
            <a:r>
              <a:rPr lang="sk-SK" sz="3000" dirty="0" smtClean="0"/>
              <a:t> pri Perugii.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 smtClean="0"/>
          </a:p>
        </p:txBody>
      </p:sp>
      <p:pic>
        <p:nvPicPr>
          <p:cNvPr id="29699" name="Obrázo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5138" y="188913"/>
            <a:ext cx="2149475" cy="280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0"/>
            <a:ext cx="3827463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smtClean="0"/>
              <a:t>Sixtínska kaplnka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7800" y="527050"/>
            <a:ext cx="4217988" cy="62214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900" dirty="0" smtClean="0"/>
              <a:t>Názov má podľa pápeža </a:t>
            </a:r>
            <a:r>
              <a:rPr lang="sk-SK" sz="2900" dirty="0" err="1" smtClean="0"/>
              <a:t>Sixta</a:t>
            </a:r>
            <a:r>
              <a:rPr lang="sk-SK" sz="2900" dirty="0" smtClean="0"/>
              <a:t> IV., ktorý dal v rokoch 1477-1480 opraviť túto kaplnku.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900" dirty="0" smtClean="0"/>
              <a:t>Neskôr pápež Július II. poveril </a:t>
            </a:r>
            <a:r>
              <a:rPr lang="sk-SK" sz="2900" dirty="0" err="1" smtClean="0"/>
              <a:t>Michelangela</a:t>
            </a:r>
            <a:r>
              <a:rPr lang="sk-SK" sz="2900" dirty="0" smtClean="0"/>
              <a:t>, aby namaľoval dielo Posledný súd.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900" dirty="0" smtClean="0"/>
              <a:t>V súčasnosti je to miesto, kde sa koná voľba nového pápeža (tzv. konkláve).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900" dirty="0" smtClean="0"/>
              <a:t>40 m dĺžka, 13 m šírka a 20 m výška</a:t>
            </a:r>
            <a:endParaRPr lang="sk-SK" sz="2900" dirty="0"/>
          </a:p>
        </p:txBody>
      </p:sp>
      <p:pic>
        <p:nvPicPr>
          <p:cNvPr id="30723" name="Obrázo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3500438"/>
            <a:ext cx="4392612" cy="324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24" name="Obrázo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188913"/>
            <a:ext cx="4392612" cy="312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Obrázo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33375"/>
            <a:ext cx="5927725" cy="525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46" name="BlokTextu 3"/>
          <p:cNvSpPr txBox="1">
            <a:spLocks noChangeArrowheads="1"/>
          </p:cNvSpPr>
          <p:nvPr/>
        </p:nvSpPr>
        <p:spPr bwMode="auto">
          <a:xfrm>
            <a:off x="676275" y="5969000"/>
            <a:ext cx="8142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800">
                <a:latin typeface="Calibri" pitchFamily="34" charset="0"/>
              </a:rPr>
              <a:t>Severná stena obsahuje 6 výjavov zo života Krista</a:t>
            </a:r>
          </a:p>
        </p:txBody>
      </p:sp>
      <p:sp>
        <p:nvSpPr>
          <p:cNvPr id="31747" name="BlokTextu 4"/>
          <p:cNvSpPr txBox="1">
            <a:spLocks noChangeArrowheads="1"/>
          </p:cNvSpPr>
          <p:nvPr/>
        </p:nvSpPr>
        <p:spPr bwMode="auto">
          <a:xfrm>
            <a:off x="107950" y="1268413"/>
            <a:ext cx="295116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sk-SK" sz="2800">
                <a:latin typeface="Calibri" pitchFamily="34" charset="0"/>
              </a:rPr>
              <a:t>Ježišov krst</a:t>
            </a:r>
          </a:p>
          <a:p>
            <a:pPr marL="342900" indent="-342900">
              <a:buFontTx/>
              <a:buAutoNum type="arabicPeriod"/>
            </a:pPr>
            <a:r>
              <a:rPr lang="sk-SK" sz="2800">
                <a:latin typeface="Calibri" pitchFamily="34" charset="0"/>
              </a:rPr>
              <a:t>Pokúšanie</a:t>
            </a:r>
          </a:p>
          <a:p>
            <a:pPr marL="342900" indent="-342900">
              <a:buFontTx/>
              <a:buAutoNum type="arabicPeriod"/>
            </a:pPr>
            <a:r>
              <a:rPr lang="sk-SK" sz="2800">
                <a:latin typeface="Calibri" pitchFamily="34" charset="0"/>
              </a:rPr>
              <a:t>Povolanie apoštolov</a:t>
            </a:r>
          </a:p>
          <a:p>
            <a:pPr marL="342900" indent="-342900">
              <a:buFontTx/>
              <a:buAutoNum type="arabicPeriod"/>
            </a:pPr>
            <a:r>
              <a:rPr lang="sk-SK" sz="2800">
                <a:latin typeface="Calibri" pitchFamily="34" charset="0"/>
              </a:rPr>
              <a:t>Reč na vrchu</a:t>
            </a:r>
          </a:p>
          <a:p>
            <a:pPr marL="342900" indent="-342900">
              <a:buFontTx/>
              <a:buAutoNum type="arabicPeriod"/>
            </a:pPr>
            <a:r>
              <a:rPr lang="sk-SK" sz="2800" b="1">
                <a:latin typeface="Calibri" pitchFamily="34" charset="0"/>
              </a:rPr>
              <a:t>Odovzdanie kľúčov</a:t>
            </a:r>
          </a:p>
          <a:p>
            <a:pPr marL="342900" indent="-342900">
              <a:buFontTx/>
              <a:buAutoNum type="arabicPeriod"/>
            </a:pPr>
            <a:r>
              <a:rPr lang="sk-SK" sz="2800">
                <a:latin typeface="Calibri" pitchFamily="34" charset="0"/>
              </a:rPr>
              <a:t>Posledná večera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Obrázo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613" y="188913"/>
            <a:ext cx="8828087" cy="5761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2770" name="BlokTextu 2"/>
          <p:cNvSpPr txBox="1">
            <a:spLocks noChangeArrowheads="1"/>
          </p:cNvSpPr>
          <p:nvPr/>
        </p:nvSpPr>
        <p:spPr bwMode="auto">
          <a:xfrm>
            <a:off x="201613" y="6092825"/>
            <a:ext cx="88280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800" i="1">
                <a:latin typeface="Calibri" pitchFamily="34" charset="0"/>
              </a:rPr>
              <a:t>„Tebe dám kľúče od nebeského kráľovstva“ </a:t>
            </a:r>
            <a:r>
              <a:rPr lang="sk-SK" sz="2800">
                <a:latin typeface="Calibri" pitchFamily="34" charset="0"/>
              </a:rPr>
              <a:t>(Mt 16,19</a:t>
            </a:r>
            <a:r>
              <a:rPr lang="sk-SK">
                <a:latin typeface="Calibri" pitchFamily="34" charset="0"/>
              </a:rPr>
              <a:t>)</a:t>
            </a:r>
            <a:endParaRPr lang="sk-SK" i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/>
              <a:t>Modlitba za dar </a:t>
            </a:r>
            <a:r>
              <a:rPr lang="sk-SK" b="1" dirty="0" smtClean="0"/>
              <a:t>viery</a:t>
            </a:r>
            <a:endParaRPr lang="sk-SK" dirty="0"/>
          </a:p>
        </p:txBody>
      </p:sp>
      <p:sp>
        <p:nvSpPr>
          <p:cNvPr id="33794" name="Zástupný symbol obsah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545137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sk-SK" sz="2400" smtClean="0"/>
              <a:t>Trojjediný  milosrdný Bože, v krste si nás obdaroval veľkonočnou vierou, aby sme ťa poznávali a mohli žiť s tebou v spoločenstve ako deti s Otcom a medzi sebou ako bratia a sestry. Naplň nás vďačnosťou za tento nevýslovný dar tvojej lásky. Roznecuj v nás zodpovednosť za vieru, aby sme si vládali zachovať vzácne dedičstvo otcov aj v skúškach života a aby sa naša viera vždy zhodovala s vierou Cirkvi. Posilňuj našu vieru Božím slovom, sviatosťami a modlitbou, aby v nás rástla a bola vždy živá a činná v láske. Daj, aby naša viera bola vytrvalou poslušnosťou tvojim prikázaniam, a tak prinášala ovocie nábožnosti a ľudskosti. Pomáhaj nám ju každý deň vyznávať slovom, ale najmä skutkami viery. Vzbudzuj v nás ustavične radosť z viery a urob nás jej šíriteľmi a svedkami medzi ľuďmi v našej spoločnosti. Prosíme ťa o to na príhovor Panny Márie, ktorá je blahoslavená, lebo uverila, i svätého Cyrila a Metoda, našich vierozvestov.  Amen.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49312"/>
          </a:xfrm>
        </p:spPr>
        <p:txBody>
          <a:bodyPr/>
          <a:lstStyle/>
          <a:p>
            <a:r>
              <a:rPr lang="sk-SK" b="1" smtClean="0"/>
              <a:t>Apoštol Peter – hlavné črty</a:t>
            </a:r>
          </a:p>
        </p:txBody>
      </p:sp>
      <p:sp>
        <p:nvSpPr>
          <p:cNvPr id="16386" name="Zástupný symbol obsahu 2"/>
          <p:cNvSpPr>
            <a:spLocks noGrp="1"/>
          </p:cNvSpPr>
          <p:nvPr>
            <p:ph idx="1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algn="just"/>
            <a:r>
              <a:rPr lang="sk-SK" smtClean="0"/>
              <a:t>Bol synom Jonáša. Pochádzal z mesta Betsaida na brehu Galilejského jazera. Zamestnaním bol rybár.</a:t>
            </a:r>
          </a:p>
          <a:p>
            <a:pPr algn="just"/>
            <a:r>
              <a:rPr lang="sk-SK" smtClean="0"/>
              <a:t>Práve pri práci rybára ho Ježiš spolu s bratom Ondrejom povolal za svojich apoštolov. </a:t>
            </a:r>
          </a:p>
          <a:p>
            <a:pPr algn="just"/>
            <a:r>
              <a:rPr lang="sk-SK" smtClean="0"/>
              <a:t>V zoznamoch apoštolov sa vždy uvádza na 1. mieste. </a:t>
            </a:r>
          </a:p>
          <a:p>
            <a:pPr algn="just"/>
            <a:r>
              <a:rPr lang="sk-SK" smtClean="0"/>
              <a:t>Peter patrí spolu s dvoma synmi Zebedeja medzi úzky okruh Ježišových dôverníkov (vzkriesenie Jairovej dcéry, Ježišovo premenenie na vrchu Tábor, modlitba v Getsemanskej záhrade.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6264275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Ježiš mu dal nové meno Šimon – Peter (= Skala). Pápeži si pri voľbe menia meno na </a:t>
            </a:r>
            <a:r>
              <a:rPr lang="sk-SK" smtClean="0"/>
              <a:t>pamiatku Petra.</a:t>
            </a:r>
            <a:endParaRPr lang="sk-SK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Všetky evanjeliá hovoria, že Peter trikrát zaprel Ježiša, ale úprimne to oľutoval.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 Ježišovom nanebovstúpení Peter je predstavený kresťanov v Jeruzaleme. V prvej časti Skutkov apoštolov (1.-12. kapitola) je hlavnou postavou. Vystupuje na jeruzalemskom koncile ohľadom podmienok, za ktorých aj pohania môžu vstúpiť do Cirkvi.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Podľa ranokresťanskej tradície pôsobil v Ríme, kde </a:t>
            </a:r>
            <a:r>
              <a:rPr lang="sk-SK" dirty="0"/>
              <a:t>pre </a:t>
            </a:r>
            <a:r>
              <a:rPr lang="sk-SK" dirty="0" smtClean="0"/>
              <a:t>Krista zomrel mučeníckou smrťou za cisára Nera okolo roku 67 po Kr.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smtClean="0"/>
              <a:t>Štruktúra dnešného úryvku </a:t>
            </a:r>
            <a:br>
              <a:rPr lang="sk-SK" sz="4000" b="1" smtClean="0"/>
            </a:br>
            <a:r>
              <a:rPr lang="sk-SK" sz="4000" b="1" smtClean="0"/>
              <a:t>(Mt 16,13-28</a:t>
            </a:r>
            <a:r>
              <a:rPr lang="sk-SK" sz="4000" b="1" smtClean="0">
                <a:latin typeface="Arial" charset="0"/>
              </a:rPr>
              <a:t>)</a:t>
            </a:r>
          </a:p>
        </p:txBody>
      </p:sp>
      <p:sp>
        <p:nvSpPr>
          <p:cNvPr id="18434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Petrovo vyznanie (Mt 16,13-20);</a:t>
            </a:r>
          </a:p>
          <a:p>
            <a:r>
              <a:rPr lang="sk-SK" smtClean="0"/>
              <a:t>Ježišova predpoveď svojho utrpenia a Petrova reakcia (Mt 16,21-23);</a:t>
            </a:r>
          </a:p>
          <a:p>
            <a:r>
              <a:rPr lang="sk-SK" smtClean="0"/>
              <a:t>Cesta kríža (Mt 16,24-28)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 smtClean="0"/>
              <a:t>Petrovo vyznanie (Mt 16,13-20)</a:t>
            </a:r>
          </a:p>
        </p:txBody>
      </p:sp>
      <p:sp>
        <p:nvSpPr>
          <p:cNvPr id="19458" name="Zástupný symbol obsahu 2"/>
          <p:cNvSpPr>
            <a:spLocks noGrp="1"/>
          </p:cNvSpPr>
          <p:nvPr>
            <p:ph idx="1"/>
          </p:nvPr>
        </p:nvSpPr>
        <p:spPr>
          <a:xfrm>
            <a:off x="457200" y="1268413"/>
            <a:ext cx="8147050" cy="5256212"/>
          </a:xfrm>
        </p:spPr>
        <p:txBody>
          <a:bodyPr/>
          <a:lstStyle/>
          <a:p>
            <a:pPr algn="just"/>
            <a:r>
              <a:rPr lang="sk-SK" smtClean="0"/>
              <a:t>Dej sa odohráva na severe pod pohorím Hermon, kde pramení rieka Jordán.</a:t>
            </a:r>
          </a:p>
          <a:p>
            <a:pPr algn="just"/>
            <a:r>
              <a:rPr lang="sk-SK" smtClean="0"/>
              <a:t>Cézarea Filipova bola sídlom Filipa, jedného z troch synov Herodesa Veľkého, medzi ktorých rozdelil svoje kráľovstvo. </a:t>
            </a:r>
          </a:p>
          <a:p>
            <a:pPr algn="just"/>
            <a:r>
              <a:rPr lang="sk-SK" smtClean="0"/>
              <a:t>V Cézarei Filipovej bolo veľa chrámov zasvätených pohanským božstvám. </a:t>
            </a:r>
          </a:p>
          <a:p>
            <a:pPr algn="just"/>
            <a:r>
              <a:rPr lang="sk-SK" smtClean="0"/>
              <a:t>Na tomto mieste Ježiš zjavuje iný typ vlády – Boh, ktorý sa obetuje pre človeka.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ázo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8713" y="365125"/>
            <a:ext cx="4019550" cy="61928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2" name="Obrázo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188913"/>
            <a:ext cx="4518025" cy="3384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3" name="Obrázok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438" y="3789363"/>
            <a:ext cx="4518025" cy="29130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850" y="404813"/>
            <a:ext cx="8362950" cy="6264275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 prekvapujúce, že medzi rôznymi mienkami (Ján </a:t>
            </a:r>
            <a:r>
              <a:rPr lang="sk-SK" dirty="0"/>
              <a:t>K</a:t>
            </a:r>
            <a:r>
              <a:rPr lang="sk-SK" dirty="0" smtClean="0"/>
              <a:t>rstiteľ, Eliáš, </a:t>
            </a:r>
            <a:r>
              <a:rPr lang="sk-SK" dirty="0" err="1" smtClean="0"/>
              <a:t>Jeremiáš</a:t>
            </a:r>
            <a:r>
              <a:rPr lang="sk-SK" dirty="0" smtClean="0"/>
              <a:t>) sa neuvádza, žeby o Ježišovi kolovala mienka, že je MESIÁŠ. Ježiš je nepoznaný!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Vyznanie Petra: </a:t>
            </a:r>
            <a:r>
              <a:rPr lang="sk-SK" i="1" dirty="0" smtClean="0"/>
              <a:t>„Ty si Mesiáš, Syn živého Boha“ </a:t>
            </a:r>
            <a:r>
              <a:rPr lang="sk-SK" dirty="0" smtClean="0"/>
              <a:t>odráža židovskú mentalitu. Jediným živým Boh medzi rôznymi pohanskými bôžikmi, je Boh Izraela.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 židovskom očakávaní Mesiáš mal byť ľudským – pozemským stvorením, nie Bohom.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Spoznanie Ježišovej božskej identity je Božím darom (</a:t>
            </a:r>
            <a:r>
              <a:rPr lang="sk-SK" i="1" dirty="0" smtClean="0"/>
              <a:t>nie telo a krv, ale môj Otec, ktorý je na nebesiach</a:t>
            </a:r>
            <a:r>
              <a:rPr lang="sk-SK" dirty="0" smtClean="0"/>
              <a:t>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825" y="404813"/>
            <a:ext cx="8642350" cy="6264275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 žiadnom inom mieste Ježiš nehovorí tak zreteľne o založení Cirkvi, ako práve tu.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 žiadnom inom evanjeliu sa slovo „Cirkev“ (po grécky „</a:t>
            </a:r>
            <a:r>
              <a:rPr lang="sk-SK" dirty="0" err="1" smtClean="0"/>
              <a:t>eklésia</a:t>
            </a:r>
            <a:r>
              <a:rPr lang="sk-SK" dirty="0" smtClean="0"/>
              <a:t>“) nepoužíva, iba v Matúšovom evanjeliu.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 aramejčine </a:t>
            </a:r>
            <a:r>
              <a:rPr lang="sk-SK" b="1" dirty="0" err="1" smtClean="0"/>
              <a:t>Kéfas</a:t>
            </a:r>
            <a:r>
              <a:rPr lang="sk-SK" dirty="0" smtClean="0"/>
              <a:t> pochádza z </a:t>
            </a:r>
            <a:r>
              <a:rPr lang="sk-SK" b="1" dirty="0" err="1" smtClean="0"/>
              <a:t>kéfa</a:t>
            </a:r>
            <a:r>
              <a:rPr lang="sk-SK" dirty="0" smtClean="0"/>
              <a:t> = skala; V gréčtine </a:t>
            </a:r>
            <a:r>
              <a:rPr lang="sk-SK" b="1" dirty="0" err="1" smtClean="0"/>
              <a:t>Petros</a:t>
            </a:r>
            <a:r>
              <a:rPr lang="sk-SK" dirty="0" smtClean="0"/>
              <a:t> pochádza z </a:t>
            </a:r>
            <a:r>
              <a:rPr lang="sk-SK" b="1" dirty="0" err="1" smtClean="0"/>
              <a:t>petra</a:t>
            </a:r>
            <a:r>
              <a:rPr lang="sk-SK" dirty="0" smtClean="0"/>
              <a:t>= skala.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Význam je jasný. Peter sa stáva základom, na ktorom stojí budova, ktorou je Cirkev.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Ježiš zveruje Petrovi kľúče od tejto „budovy“. Kľúče nemajú význam „vrátnika“, ale skôr symbolizujú toho, komu je zverená </a:t>
            </a:r>
            <a:r>
              <a:rPr lang="sk-SK" b="1" dirty="0" smtClean="0"/>
              <a:t>hlavná zodpovednosť</a:t>
            </a:r>
            <a:r>
              <a:rPr lang="sk-SK" dirty="0" smtClean="0"/>
              <a:t>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obsahu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264275"/>
          </a:xfrm>
        </p:spPr>
        <p:txBody>
          <a:bodyPr/>
          <a:lstStyle/>
          <a:p>
            <a:pPr algn="just"/>
            <a:r>
              <a:rPr lang="sk-SK" b="1" smtClean="0"/>
              <a:t>Zviazať a rozviazať </a:t>
            </a:r>
            <a:r>
              <a:rPr lang="sk-SK" smtClean="0"/>
              <a:t>je technickým výrazom, ktoré poznalo aj židovstvo. Bola to právomoc posudzovať, či správanie človeka je v zhode s predpismi Mojžišovho zákona. </a:t>
            </a:r>
          </a:p>
          <a:p>
            <a:pPr algn="just"/>
            <a:r>
              <a:rPr lang="sk-SK" b="1" smtClean="0"/>
              <a:t>V nebi a na zemi </a:t>
            </a:r>
            <a:r>
              <a:rPr lang="sk-SK" smtClean="0"/>
              <a:t>znamená, že samotný Boh „potvrdí“ Petrovo rozhodnutie na zemi.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21181</TotalTime>
  <Words>1078</Words>
  <Application>Microsoft Office PowerPoint</Application>
  <PresentationFormat>Předvádění na obrazovce (4:3)</PresentationFormat>
  <Paragraphs>80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Calibri</vt:lpstr>
      <vt:lpstr>Arial</vt:lpstr>
      <vt:lpstr>Motív Office</vt:lpstr>
      <vt:lpstr>APOŠTOL PETER</vt:lpstr>
      <vt:lpstr>Apoštol Peter – hlavné črty</vt:lpstr>
      <vt:lpstr>Snímek 3</vt:lpstr>
      <vt:lpstr>Štruktúra dnešného úryvku  (Mt 16,13-28)</vt:lpstr>
      <vt:lpstr>Petrovo vyznanie (Mt 16,13-20)</vt:lpstr>
      <vt:lpstr>Snímek 6</vt:lpstr>
      <vt:lpstr>Snímek 7</vt:lpstr>
      <vt:lpstr>Snímek 8</vt:lpstr>
      <vt:lpstr>Snímek 9</vt:lpstr>
      <vt:lpstr>Ježišova predpoveď svojho utrpenia  a Petrova reakcia (Mt 16,21-23)</vt:lpstr>
      <vt:lpstr>Snímek 11</vt:lpstr>
      <vt:lpstr>Cesta kríža (Mt 16,24-28)</vt:lpstr>
      <vt:lpstr>Náročný verš Mt 16,28</vt:lpstr>
      <vt:lpstr>Zamyslenie pre môj život</vt:lpstr>
      <vt:lpstr>Apoštol Peter v umení</vt:lpstr>
      <vt:lpstr>Sixtínska kaplnka</vt:lpstr>
      <vt:lpstr>Snímek 17</vt:lpstr>
      <vt:lpstr>Snímek 18</vt:lpstr>
      <vt:lpstr>Modlitba za dar viery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Abrahám – praotec vo viere</dc:title>
  <dc:creator>project</dc:creator>
  <cp:lastModifiedBy>Mgr. Marián Majzel</cp:lastModifiedBy>
  <cp:revision>221</cp:revision>
  <dcterms:created xsi:type="dcterms:W3CDTF">2012-10-12T08:39:31Z</dcterms:created>
  <dcterms:modified xsi:type="dcterms:W3CDTF">2013-10-29T09:22:36Z</dcterms:modified>
</cp:coreProperties>
</file>